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71" r:id="rId5"/>
    <p:sldId id="259" r:id="rId6"/>
    <p:sldId id="260" r:id="rId7"/>
    <p:sldId id="261" r:id="rId8"/>
    <p:sldId id="262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5143500" type="screen16x9"/>
  <p:notesSz cx="6858000" cy="9144000"/>
  <p:embeddedFontLst>
    <p:embeddedFont>
      <p:font typeface="Raleway" panose="020B0604020202020204" charset="0"/>
      <p:regular r:id="rId17"/>
      <p:bold r:id="rId18"/>
      <p:italic r:id="rId19"/>
      <p:boldItalic r:id="rId20"/>
    </p:embeddedFont>
    <p:embeddedFont>
      <p:font typeface="Lat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8" autoAdjust="0"/>
    <p:restoredTop sz="94660"/>
  </p:normalViewPr>
  <p:slideViewPr>
    <p:cSldViewPr snapToGrid="0">
      <p:cViewPr varScale="1">
        <p:scale>
          <a:sx n="86" d="100"/>
          <a:sy n="86" d="100"/>
        </p:scale>
        <p:origin x="864" y="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7319097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ef139e7d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ef139e7d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61968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0cd4535fda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0cd4535fda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71731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0cd4535fda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0cd4535fda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39366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cd4535fda_0_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cd4535fda_0_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96883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0cd4535fda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0cd4535fda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04255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0cd4535fda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0cd4535fda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0682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f139e7d1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f139e7d1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396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ef139e7d1c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ef139e7d1c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0953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ef139e7d1c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ef139e7d1c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7766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f139e7d1c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f139e7d1c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640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ef139e7d1c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ef139e7d1c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4232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0cd4535fda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0cd4535fda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10915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0cd4535fda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0cd4535fda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1797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0cd4535fda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0cd4535fda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4233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818535" y="1309800"/>
            <a:ext cx="7942007" cy="221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School Dropout Prediction </a:t>
            </a:r>
            <a:r>
              <a:rPr lang="en" sz="3400" dirty="0" smtClean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Presentation</a:t>
            </a:r>
            <a:r>
              <a:rPr lang="en" sz="3400" b="1" dirty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endParaRPr sz="3400" b="1" dirty="0">
              <a:solidFill>
                <a:srgbClr val="0F47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 smtClean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Predicting </a:t>
            </a:r>
            <a:r>
              <a:rPr lang="en" sz="2100" dirty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School Dropouts Using Machine Learning</a:t>
            </a:r>
            <a:r>
              <a:rPr lang="en" sz="2100" b="1" dirty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endParaRPr sz="4700" b="1" dirty="0">
              <a:solidFill>
                <a:srgbClr val="0F47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875152" y="3812458"/>
            <a:ext cx="3490369" cy="6170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879" b="1" dirty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Blessing Ilesanmi </a:t>
            </a:r>
            <a:endParaRPr sz="1879" b="1" dirty="0">
              <a:solidFill>
                <a:srgbClr val="0F47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879" b="1" dirty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</a:t>
            </a:r>
            <a:r>
              <a:rPr lang="en" sz="1879" b="1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" sz="1879" b="1" smtClean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23rd </a:t>
            </a:r>
            <a:r>
              <a:rPr lang="en" sz="1879" b="1" dirty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October, 2024</a:t>
            </a:r>
            <a:endParaRPr sz="1879" b="1" dirty="0">
              <a:solidFill>
                <a:srgbClr val="0F47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Google Shape;87;p13"/>
          <p:cNvSpPr txBox="1">
            <a:spLocks/>
          </p:cNvSpPr>
          <p:nvPr/>
        </p:nvSpPr>
        <p:spPr>
          <a:xfrm>
            <a:off x="7679074" y="4876685"/>
            <a:ext cx="1332191" cy="266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lnSpc>
                <a:spcPct val="80000"/>
              </a:lnSpc>
              <a:buSzPts val="605"/>
            </a:pPr>
            <a:r>
              <a:rPr lang="en-US" sz="1050" b="1" dirty="0" smtClean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Powered by 3Signet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050" y="1484275"/>
            <a:ext cx="7641775" cy="347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600" y="1557775"/>
            <a:ext cx="8032000" cy="331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638900" y="16900"/>
            <a:ext cx="6174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Deployment</a:t>
            </a:r>
            <a:r>
              <a:rPr lang="en" sz="2400" b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Streamlit Web App Live Demo</a:t>
            </a:r>
            <a:endParaRPr sz="2400" b="0">
              <a:solidFill>
                <a:srgbClr val="0F47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090" y="704500"/>
            <a:ext cx="7713823" cy="433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>
            <a:spLocks noGrp="1"/>
          </p:cNvSpPr>
          <p:nvPr>
            <p:ph type="body" idx="1"/>
          </p:nvPr>
        </p:nvSpPr>
        <p:spPr>
          <a:xfrm>
            <a:off x="727650" y="2036550"/>
            <a:ext cx="7688700" cy="101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</a:pPr>
            <a:r>
              <a:rPr lang="en-US" sz="17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academic support for students with lower qualifications</a:t>
            </a:r>
            <a:r>
              <a:rPr lang="en-US" sz="1600" dirty="0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00000"/>
              </a:lnSpc>
            </a:pPr>
            <a:r>
              <a:rPr lang="en-US" sz="1700" dirty="0" smtClean="0">
                <a:solidFill>
                  <a:srgbClr val="000000"/>
                </a:solidFill>
                <a:latin typeface="Times New Roman"/>
                <a:cs typeface="Times New Roman"/>
                <a:sym typeface="Times New Roman"/>
              </a:rPr>
              <a:t>Expand financial aids and scholarship program.</a:t>
            </a:r>
          </a:p>
          <a:p>
            <a:pPr marL="285750" indent="-285750">
              <a:lnSpc>
                <a:spcPct val="100000"/>
              </a:lnSpc>
            </a:pPr>
            <a:r>
              <a:rPr lang="en-US" sz="1700" dirty="0" smtClean="0">
                <a:solidFill>
                  <a:srgbClr val="000000"/>
                </a:solidFill>
                <a:latin typeface="Times New Roman"/>
                <a:cs typeface="Times New Roman"/>
                <a:sym typeface="Times New Roman"/>
              </a:rPr>
              <a:t>Encourage tuition payment with flexible payment plans.</a:t>
            </a:r>
            <a:endParaRPr lang="en-US" sz="1600" dirty="0" smtClean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title"/>
          </p:nvPr>
        </p:nvSpPr>
        <p:spPr>
          <a:xfrm>
            <a:off x="729450" y="1501350"/>
            <a:ext cx="3165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Recommendations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Google Shape;163;p26"/>
          <p:cNvSpPr txBox="1">
            <a:spLocks/>
          </p:cNvSpPr>
          <p:nvPr/>
        </p:nvSpPr>
        <p:spPr>
          <a:xfrm>
            <a:off x="727650" y="3318750"/>
            <a:ext cx="31650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2400" smtClean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lang="en-US" sz="2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" name="Google Shape;162;p26"/>
          <p:cNvSpPr txBox="1">
            <a:spLocks/>
          </p:cNvSpPr>
          <p:nvPr/>
        </p:nvSpPr>
        <p:spPr>
          <a:xfrm>
            <a:off x="727650" y="3907137"/>
            <a:ext cx="7688700" cy="10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lnSpc>
                <a:spcPct val="100000"/>
              </a:lnSpc>
              <a:buFont typeface="Lato"/>
              <a:buNone/>
            </a:pPr>
            <a:r>
              <a:rPr lang="en-US" sz="17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Dropout prediction model identifies at-risk students early for timely intervention.</a:t>
            </a:r>
            <a:endParaRPr lang="en-US" sz="1700"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/>
        </p:nvSpPr>
        <p:spPr>
          <a:xfrm>
            <a:off x="1824275" y="2276325"/>
            <a:ext cx="5601900" cy="11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300" b="1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r>
              <a:rPr lang="en" sz="6300"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endParaRPr sz="6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2591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Overview </a:t>
            </a:r>
            <a:endParaRPr sz="3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7650" y="1757922"/>
            <a:ext cx="76887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5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</a:t>
            </a: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 Develop a predictive model to </a:t>
            </a:r>
            <a:r>
              <a:rPr lang="en" sz="15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identify </a:t>
            </a: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students at risk of dropping out.</a:t>
            </a:r>
            <a:endParaRPr sz="15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5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</a:t>
            </a: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 Provide early </a:t>
            </a:r>
            <a:r>
              <a:rPr lang="en" sz="15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intervention </a:t>
            </a:r>
            <a:r>
              <a:rPr lang="en" sz="15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reduce school dropout rates using data insights.</a:t>
            </a:r>
            <a:endParaRPr sz="15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727650" y="2633857"/>
            <a:ext cx="2780667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r>
              <a:rPr lang="en-US" sz="2400" dirty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/>
            </a:r>
            <a:br>
              <a:rPr lang="en-US" sz="2400" dirty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3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791704" y="3558592"/>
            <a:ext cx="7688700" cy="12101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n" sz="14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</a:t>
            </a:r>
            <a:r>
              <a:rPr lang="en" sz="1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Dropout Prediction Matters: </a:t>
            </a:r>
            <a:endParaRPr sz="1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Dropouts affect individual future success and society (unemployment, poverty). </a:t>
            </a:r>
            <a:endParaRPr sz="1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Early identification enables educators to take proactive actions.</a:t>
            </a:r>
            <a:endParaRPr sz="1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7650" y="3143094"/>
            <a:ext cx="739871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n-US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Educational institutions need accurate predictive models to identify students at risk of dropping out</a:t>
            </a:r>
            <a:endParaRPr lang="en-US" dirty="0">
              <a:solidFill>
                <a:schemeClr val="bg2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729450" y="1946625"/>
            <a:ext cx="7955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Source:</a:t>
            </a: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3Signet </a:t>
            </a:r>
            <a:endParaRPr lang="en" sz="1600" dirty="0" smtClean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chemeClr val="bg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Description: </a:t>
            </a:r>
            <a:r>
              <a:rPr lang="en" sz="1600" dirty="0" smtClean="0">
                <a:solidFill>
                  <a:schemeClr val="bg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has 4424 rows and 37 columns</a:t>
            </a:r>
            <a:r>
              <a:rPr lang="en-US" sz="1600" dirty="0" smtClean="0">
                <a:solidFill>
                  <a:schemeClr val="bg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with no missing values</a:t>
            </a:r>
            <a:endParaRPr sz="1600" dirty="0">
              <a:solidFill>
                <a:schemeClr val="bg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Relevant </a:t>
            </a:r>
            <a:r>
              <a:rPr lang="en" sz="16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Features:</a:t>
            </a:r>
            <a:endParaRPr sz="1600"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Previous Qualification Grade 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1st and 2nd Semester Curriculum details 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Financial Data: Debtor, Scholarship holder, e.t.c 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 at enrollment 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2591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Overview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729450" y="1946625"/>
            <a:ext cx="7955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buNone/>
            </a:pPr>
            <a:r>
              <a:rPr lang="en" sz="1600" b="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</a:t>
            </a:r>
            <a:r>
              <a:rPr lang="en" sz="1600" b="1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Cleaning:</a:t>
            </a: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6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Identify outliers and </a:t>
            </a:r>
            <a:r>
              <a:rPr lang="en-US" sz="16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addressed outliers by capping </a:t>
            </a:r>
            <a:r>
              <a:rPr lang="en-US" sz="1600" dirty="0" smtClean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them</a:t>
            </a:r>
            <a:endParaRPr lang="en-US" sz="1600" b="1" dirty="0">
              <a:solidFill>
                <a:schemeClr val="bg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Transformation:</a:t>
            </a:r>
            <a:endParaRPr sz="1600" b="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-US" sz="16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16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ormalise numerical  variables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-US" sz="160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Encode </a:t>
            </a:r>
            <a:r>
              <a:rPr lang="en-US" sz="16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categorical variables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2591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Preparation</a:t>
            </a:r>
            <a:endParaRPr sz="3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79843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4752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Findings</a:t>
            </a:r>
            <a:endParaRPr sz="36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>
            <a:spLocks noGrp="1"/>
          </p:cNvSpPr>
          <p:nvPr>
            <p:ph type="body" idx="1"/>
          </p:nvPr>
        </p:nvSpPr>
        <p:spPr>
          <a:xfrm>
            <a:off x="729450" y="1618674"/>
            <a:ext cx="7955700" cy="29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Students with higher previous </a:t>
            </a:r>
            <a:r>
              <a:rPr lang="en" sz="1600" dirty="0" smtClean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qualification grades </a:t>
            </a: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 less likely to drop out than those with lower qualifications.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Dropout rates are lower among students receiving financial aid or scholarships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Students who are debt-free have lower dropout rates compared to those with outstanding debts.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Students with up-to-date tuition payments are less likely to drop out compared to those with overdue payments.</a:t>
            </a:r>
            <a:endParaRPr sz="16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29298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Modelling Approach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5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Type: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Classification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Algorithms Tested: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Logistic Regression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Tree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Forest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XGBoost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 Vector Machine (SVM)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29298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Performance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1"/>
          </p:nvPr>
        </p:nvSpPr>
        <p:spPr>
          <a:xfrm>
            <a:off x="729450" y="1939825"/>
            <a:ext cx="7688700" cy="30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Evaluation Metrics: 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Accuracy, Precision, Recall, F1-Score.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Logistic Regression     		 0.760452   0.743781  0.760452  0.743407  0.875942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Tree            		0.696045   0.698928  0.696045  0.697114  0.737039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Forest            		0.767232   0.752062  0.767232  0.753082  0.873943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 Vector Machines  	0.749153   0.736490  0.749153  0.735353  0.876137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XGBoost               		0.771751   0.758692  0.771751  0.762171  0.872406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813" y="1342725"/>
            <a:ext cx="7612376" cy="35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3165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 Model Selection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22"/>
          <p:cNvSpPr txBox="1">
            <a:spLocks noGrp="1"/>
          </p:cNvSpPr>
          <p:nvPr>
            <p:ph type="body" idx="1"/>
          </p:nvPr>
        </p:nvSpPr>
        <p:spPr>
          <a:xfrm>
            <a:off x="729450" y="1939825"/>
            <a:ext cx="7688700" cy="258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Best Model: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Random Forest with 77% accuracy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Chosen Model: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Random Forest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Why:</a:t>
            </a:r>
            <a:endParaRPr sz="16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interpretability and feature importance analysis.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Good balance of accuracy and recall.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311</Words>
  <Application>Microsoft Office PowerPoint</Application>
  <PresentationFormat>On-screen Show (16:9)</PresentationFormat>
  <Paragraphs>61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Raleway</vt:lpstr>
      <vt:lpstr>Lato</vt:lpstr>
      <vt:lpstr>Times New Roman</vt:lpstr>
      <vt:lpstr>Streamline</vt:lpstr>
      <vt:lpstr>School Dropout Prediction Presentation   Predicting School Dropouts Using Machine Learning </vt:lpstr>
      <vt:lpstr>Project Overview </vt:lpstr>
      <vt:lpstr>Dataset Overview</vt:lpstr>
      <vt:lpstr>Data Preparation</vt:lpstr>
      <vt:lpstr>Key Findings</vt:lpstr>
      <vt:lpstr>Modelling Approach</vt:lpstr>
      <vt:lpstr>Model Performance</vt:lpstr>
      <vt:lpstr>PowerPoint Presentation</vt:lpstr>
      <vt:lpstr>Final Model Selection</vt:lpstr>
      <vt:lpstr>PowerPoint Presentation</vt:lpstr>
      <vt:lpstr>PowerPoint Presentation</vt:lpstr>
      <vt:lpstr>Deployment – Streamlit Web App Live Demo</vt:lpstr>
      <vt:lpstr>Recommendations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School Dropout Prediction Project  Predicting School Dropouts Using Machine Learning </dc:title>
  <cp:lastModifiedBy>USER</cp:lastModifiedBy>
  <cp:revision>14</cp:revision>
  <dcterms:modified xsi:type="dcterms:W3CDTF">2024-10-23T19:33:46Z</dcterms:modified>
</cp:coreProperties>
</file>